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92" r:id="rId3"/>
    <p:sldId id="291" r:id="rId4"/>
    <p:sldId id="293" r:id="rId5"/>
    <p:sldId id="289" r:id="rId6"/>
    <p:sldId id="294" r:id="rId7"/>
    <p:sldId id="295" r:id="rId8"/>
    <p:sldId id="296" r:id="rId9"/>
    <p:sldId id="297" r:id="rId10"/>
    <p:sldId id="306" r:id="rId11"/>
    <p:sldId id="302" r:id="rId12"/>
    <p:sldId id="303" r:id="rId13"/>
    <p:sldId id="305" r:id="rId14"/>
    <p:sldId id="309" r:id="rId15"/>
    <p:sldId id="310" r:id="rId16"/>
    <p:sldId id="307" r:id="rId17"/>
    <p:sldId id="311" r:id="rId18"/>
    <p:sldId id="312" r:id="rId19"/>
    <p:sldId id="313" r:id="rId20"/>
    <p:sldId id="290" r:id="rId21"/>
    <p:sldId id="298" r:id="rId22"/>
    <p:sldId id="299" r:id="rId23"/>
    <p:sldId id="300" r:id="rId24"/>
    <p:sldId id="301" r:id="rId25"/>
    <p:sldId id="308" r:id="rId26"/>
    <p:sldId id="288" r:id="rId2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83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3F571-7453-495A-A32D-D1278B824480}" type="datetimeFigureOut">
              <a:rPr lang="lt-LT" smtClean="0"/>
              <a:t>2014.06.17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D3E0-8B5C-4362-84AF-78CB010F491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818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7EA6-E40E-4108-ACBC-7183EFFFED9D}" type="datetimeFigureOut">
              <a:rPr lang="lt-LT" smtClean="0"/>
              <a:pPr/>
              <a:t>2014.06.17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620-B581-4673-9088-70074AB063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7EA6-E40E-4108-ACBC-7183EFFFED9D}" type="datetimeFigureOut">
              <a:rPr lang="lt-LT" smtClean="0"/>
              <a:pPr/>
              <a:t>2014.06.17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620-B581-4673-9088-70074AB063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7EA6-E40E-4108-ACBC-7183EFFFED9D}" type="datetimeFigureOut">
              <a:rPr lang="lt-LT" smtClean="0"/>
              <a:pPr/>
              <a:t>2014.06.17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620-B581-4673-9088-70074AB063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7EA6-E40E-4108-ACBC-7183EFFFED9D}" type="datetimeFigureOut">
              <a:rPr lang="lt-LT" smtClean="0"/>
              <a:pPr/>
              <a:t>2014.06.17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620-B581-4673-9088-70074AB063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7EA6-E40E-4108-ACBC-7183EFFFED9D}" type="datetimeFigureOut">
              <a:rPr lang="lt-LT" smtClean="0"/>
              <a:pPr/>
              <a:t>2014.06.17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620-B581-4673-9088-70074AB063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7EA6-E40E-4108-ACBC-7183EFFFED9D}" type="datetimeFigureOut">
              <a:rPr lang="lt-LT" smtClean="0"/>
              <a:pPr/>
              <a:t>2014.06.17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620-B581-4673-9088-70074AB063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7EA6-E40E-4108-ACBC-7183EFFFED9D}" type="datetimeFigureOut">
              <a:rPr lang="lt-LT" smtClean="0"/>
              <a:pPr/>
              <a:t>2014.06.17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620-B581-4673-9088-70074AB063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7EA6-E40E-4108-ACBC-7183EFFFED9D}" type="datetimeFigureOut">
              <a:rPr lang="lt-LT" smtClean="0"/>
              <a:pPr/>
              <a:t>2014.06.17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620-B581-4673-9088-70074AB063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7EA6-E40E-4108-ACBC-7183EFFFED9D}" type="datetimeFigureOut">
              <a:rPr lang="lt-LT" smtClean="0"/>
              <a:pPr/>
              <a:t>2014.06.17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620-B581-4673-9088-70074AB063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7EA6-E40E-4108-ACBC-7183EFFFED9D}" type="datetimeFigureOut">
              <a:rPr lang="lt-LT" smtClean="0"/>
              <a:pPr/>
              <a:t>2014.06.17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620-B581-4673-9088-70074AB063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7EA6-E40E-4108-ACBC-7183EFFFED9D}" type="datetimeFigureOut">
              <a:rPr lang="lt-LT" smtClean="0"/>
              <a:pPr/>
              <a:t>2014.06.17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A72620-B581-4673-9088-70074AB06317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A77EA6-E40E-4108-ACBC-7183EFFFED9D}" type="datetimeFigureOut">
              <a:rPr lang="lt-LT" smtClean="0"/>
              <a:pPr/>
              <a:t>2014.06.17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A72620-B581-4673-9088-70074AB06317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6385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0"/>
            <a:ext cx="2267744" cy="70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rgbClr val="002060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28800"/>
            <a:ext cx="8143056" cy="1224136"/>
          </a:xfrm>
        </p:spPr>
        <p:txBody>
          <a:bodyPr>
            <a:normAutofit/>
          </a:bodyPr>
          <a:lstStyle/>
          <a:p>
            <a:r>
              <a:rPr lang="lt-LT" sz="3600" dirty="0">
                <a:solidFill>
                  <a:schemeClr val="tx1"/>
                </a:solidFill>
              </a:rPr>
              <a:t>Projekto “Liekna Vyriausybė” </a:t>
            </a:r>
            <a:r>
              <a:rPr lang="lt-LT" sz="3600" dirty="0" smtClean="0">
                <a:solidFill>
                  <a:schemeClr val="tx1"/>
                </a:solidFill>
              </a:rPr>
              <a:t>pristatymas </a:t>
            </a:r>
            <a:endParaRPr lang="lt-LT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999040" cy="3224800"/>
          </a:xfrm>
        </p:spPr>
        <p:txBody>
          <a:bodyPr>
            <a:normAutofit/>
          </a:bodyPr>
          <a:lstStyle/>
          <a:p>
            <a:endParaRPr lang="lt-LT" dirty="0" smtClean="0"/>
          </a:p>
          <a:p>
            <a:endParaRPr lang="lt-LT" dirty="0" smtClean="0"/>
          </a:p>
          <a:p>
            <a:r>
              <a:rPr lang="lt-LT" sz="2400" dirty="0" smtClean="0"/>
              <a:t>Dr Modestas </a:t>
            </a:r>
            <a:r>
              <a:rPr lang="lt-LT" sz="2400" dirty="0" smtClean="0"/>
              <a:t>Gelbūda</a:t>
            </a:r>
          </a:p>
          <a:p>
            <a:r>
              <a:rPr lang="lt-LT" sz="2400" dirty="0"/>
              <a:t>Mokslinio tyrimo vadovas</a:t>
            </a:r>
          </a:p>
          <a:p>
            <a:r>
              <a:rPr lang="lt-LT" sz="2400" dirty="0" smtClean="0"/>
              <a:t>Lietuvos Jaunųjų Mokslininkų Sąjunga</a:t>
            </a:r>
            <a:endParaRPr lang="lt-LT" sz="2400" dirty="0" smtClean="0"/>
          </a:p>
          <a:p>
            <a:endParaRPr lang="lt-LT" sz="1900" dirty="0" smtClean="0"/>
          </a:p>
          <a:p>
            <a:endParaRPr lang="lt-LT" sz="1900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0542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dirty="0" smtClean="0">
                <a:solidFill>
                  <a:srgbClr val="C00000"/>
                </a:solidFill>
              </a:rPr>
              <a:t>Organizacijų</a:t>
            </a:r>
            <a:r>
              <a:rPr lang="lt-LT" sz="4000" b="1" dirty="0" smtClean="0"/>
              <a:t> Ekonomikos išdavos</a:t>
            </a:r>
            <a:endParaRPr lang="lt-L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lt-LT" dirty="0" smtClean="0"/>
          </a:p>
          <a:p>
            <a:r>
              <a:rPr lang="lt-LT" sz="3600" b="1" dirty="0" smtClean="0">
                <a:solidFill>
                  <a:srgbClr val="002060"/>
                </a:solidFill>
              </a:rPr>
              <a:t>Dėmesys organizacijų kokybei</a:t>
            </a:r>
          </a:p>
          <a:p>
            <a:r>
              <a:rPr lang="lt-LT" sz="3600" b="1" dirty="0" smtClean="0">
                <a:solidFill>
                  <a:srgbClr val="002060"/>
                </a:solidFill>
              </a:rPr>
              <a:t>Dėmesys esminiams organizacijos elementams</a:t>
            </a:r>
          </a:p>
          <a:p>
            <a:pPr lvl="1"/>
            <a:r>
              <a:rPr lang="lt-LT" sz="3400" b="1" dirty="0">
                <a:solidFill>
                  <a:srgbClr val="002060"/>
                </a:solidFill>
              </a:rPr>
              <a:t> </a:t>
            </a:r>
            <a:r>
              <a:rPr lang="lt-LT" sz="3400" b="1" dirty="0" smtClean="0">
                <a:solidFill>
                  <a:srgbClr val="C00000"/>
                </a:solidFill>
              </a:rPr>
              <a:t>misijai</a:t>
            </a:r>
          </a:p>
          <a:p>
            <a:pPr lvl="1"/>
            <a:r>
              <a:rPr lang="lt-LT" sz="3400" b="1" dirty="0" smtClean="0">
                <a:solidFill>
                  <a:srgbClr val="C00000"/>
                </a:solidFill>
              </a:rPr>
              <a:t> kultūrai</a:t>
            </a:r>
            <a:endParaRPr lang="lt-LT" sz="3400" b="1" dirty="0">
              <a:solidFill>
                <a:srgbClr val="C00000"/>
              </a:solidFill>
            </a:endParaRPr>
          </a:p>
          <a:p>
            <a:pPr lvl="1"/>
            <a:r>
              <a:rPr lang="lt-LT" sz="3400" b="1" dirty="0" smtClean="0">
                <a:solidFill>
                  <a:srgbClr val="C00000"/>
                </a:solidFill>
              </a:rPr>
              <a:t> procesams</a:t>
            </a:r>
          </a:p>
          <a:p>
            <a:pPr lvl="1"/>
            <a:r>
              <a:rPr lang="lt-LT" sz="3400" b="1" dirty="0">
                <a:solidFill>
                  <a:srgbClr val="C00000"/>
                </a:solidFill>
              </a:rPr>
              <a:t> 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340212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dgeco.net/news/wp-content/uploads/2010/12/round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1656184" cy="1243267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976" y="704088"/>
            <a:ext cx="7855024" cy="780696"/>
          </a:xfrm>
        </p:spPr>
        <p:txBody>
          <a:bodyPr>
            <a:normAutofit/>
          </a:bodyPr>
          <a:lstStyle/>
          <a:p>
            <a:r>
              <a:rPr lang="lt-LT" sz="4000" b="1" dirty="0" smtClean="0">
                <a:solidFill>
                  <a:srgbClr val="002060"/>
                </a:solidFill>
              </a:rPr>
              <a:t>Projekto </a:t>
            </a:r>
            <a:r>
              <a:rPr lang="lt-LT" sz="4000" b="1" dirty="0" smtClean="0">
                <a:solidFill>
                  <a:srgbClr val="002060"/>
                </a:solidFill>
              </a:rPr>
              <a:t>turinys</a:t>
            </a:r>
            <a:endParaRPr lang="lt-LT" sz="4000" b="1" dirty="0" smtClean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2348880"/>
            <a:ext cx="2520280" cy="3600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t-LT" b="1" dirty="0" smtClean="0">
                <a:solidFill>
                  <a:schemeClr val="bg1"/>
                </a:solidFill>
                <a:latin typeface="Calibri" pitchFamily="34" charset="0"/>
              </a:rPr>
              <a:t>LEAN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lt-LT" b="1" dirty="0" smtClean="0">
                <a:solidFill>
                  <a:schemeClr val="bg1"/>
                </a:solidFill>
                <a:latin typeface="Calibri" pitchFamily="34" charset="0"/>
              </a:rPr>
              <a:t>SODR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A</a:t>
            </a:r>
            <a:endParaRPr lang="lt-LT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7976" y="2996952"/>
            <a:ext cx="1935832" cy="3600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solidFill>
                  <a:schemeClr val="bg1"/>
                </a:solidFill>
                <a:latin typeface="Calibri" pitchFamily="34" charset="0"/>
              </a:rPr>
              <a:t>LEAN </a:t>
            </a:r>
            <a:r>
              <a:rPr lang="lt-LT" b="1" dirty="0" smtClean="0">
                <a:solidFill>
                  <a:schemeClr val="bg1"/>
                </a:solidFill>
                <a:latin typeface="Calibri" pitchFamily="34" charset="0"/>
              </a:rPr>
              <a:t>VMI</a:t>
            </a:r>
            <a:endParaRPr lang="lt-LT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3528" y="5013176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Oval 9"/>
          <p:cNvSpPr/>
          <p:nvPr/>
        </p:nvSpPr>
        <p:spPr>
          <a:xfrm>
            <a:off x="611560" y="5013176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Oval 10"/>
          <p:cNvSpPr/>
          <p:nvPr/>
        </p:nvSpPr>
        <p:spPr>
          <a:xfrm>
            <a:off x="899592" y="5013176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Oval 11"/>
          <p:cNvSpPr/>
          <p:nvPr/>
        </p:nvSpPr>
        <p:spPr>
          <a:xfrm>
            <a:off x="1187624" y="5013176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475656" y="5013176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Oval 13"/>
          <p:cNvSpPr/>
          <p:nvPr/>
        </p:nvSpPr>
        <p:spPr>
          <a:xfrm>
            <a:off x="1763688" y="5013176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051720" y="5013176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Oval 15"/>
          <p:cNvSpPr/>
          <p:nvPr/>
        </p:nvSpPr>
        <p:spPr>
          <a:xfrm>
            <a:off x="2339752" y="5013176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2627784" y="5013176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Right Brace 19"/>
          <p:cNvSpPr/>
          <p:nvPr/>
        </p:nvSpPr>
        <p:spPr>
          <a:xfrm rot="5400000">
            <a:off x="1439652" y="3969060"/>
            <a:ext cx="288032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TextBox 20"/>
          <p:cNvSpPr txBox="1"/>
          <p:nvPr/>
        </p:nvSpPr>
        <p:spPr>
          <a:xfrm>
            <a:off x="187529" y="5373216"/>
            <a:ext cx="2989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Apskrito stalo diskusijos</a:t>
            </a:r>
          </a:p>
          <a:p>
            <a:pPr algn="ctr"/>
            <a:r>
              <a:rPr lang="lt-LT" b="1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</a:t>
            </a:r>
            <a:r>
              <a:rPr lang="lt-LT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inisterijose ir savivaldybėse</a:t>
            </a:r>
            <a:endParaRPr lang="lt-LT" b="1" i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1116311">
            <a:off x="2863947" y="2863071"/>
            <a:ext cx="711387" cy="24276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Right Arrow 24"/>
          <p:cNvSpPr/>
          <p:nvPr/>
        </p:nvSpPr>
        <p:spPr>
          <a:xfrm rot="20603517">
            <a:off x="2866435" y="5085141"/>
            <a:ext cx="702565" cy="24967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7" name="Folded Corner 26"/>
          <p:cNvSpPr/>
          <p:nvPr/>
        </p:nvSpPr>
        <p:spPr>
          <a:xfrm>
            <a:off x="3590027" y="2708920"/>
            <a:ext cx="936104" cy="1368152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Pirmosios patirtys diegiant lieknumo kultūrą</a:t>
            </a:r>
            <a:endParaRPr lang="lt-LT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8" name="Folded Corner 27"/>
          <p:cNvSpPr/>
          <p:nvPr/>
        </p:nvSpPr>
        <p:spPr>
          <a:xfrm>
            <a:off x="3590027" y="4221088"/>
            <a:ext cx="936104" cy="1512168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Viešojo </a:t>
            </a:r>
            <a:r>
              <a:rPr lang="lt-LT" sz="1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adminis-travimo</a:t>
            </a:r>
            <a:r>
              <a:rPr lang="lt-LT" sz="1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institucijų idėjos ir poreikiai</a:t>
            </a:r>
            <a:endParaRPr lang="lt-LT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03848" y="1988840"/>
            <a:ext cx="2016224" cy="4320480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0" name="TextBox 29"/>
          <p:cNvSpPr txBox="1"/>
          <p:nvPr/>
        </p:nvSpPr>
        <p:spPr>
          <a:xfrm>
            <a:off x="3446011" y="2060848"/>
            <a:ext cx="156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1-</a:t>
            </a:r>
            <a:r>
              <a:rPr lang="lt-LT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oji</a:t>
            </a:r>
          </a:p>
          <a:p>
            <a:pPr algn="ctr"/>
            <a:r>
              <a:rPr lang="lt-LT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konferencija</a:t>
            </a:r>
            <a:endParaRPr lang="lt-LT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20072" y="2348880"/>
            <a:ext cx="1800200" cy="43204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solidFill>
                  <a:schemeClr val="bg1"/>
                </a:solidFill>
                <a:latin typeface="Calibri" pitchFamily="34" charset="0"/>
              </a:rPr>
              <a:t>LEAN SODR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A</a:t>
            </a:r>
            <a:endParaRPr lang="lt-LT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220072" y="2996952"/>
            <a:ext cx="1800200" cy="3600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solidFill>
                  <a:schemeClr val="bg1"/>
                </a:solidFill>
                <a:latin typeface="Calibri" pitchFamily="34" charset="0"/>
              </a:rPr>
              <a:t>LEAN </a:t>
            </a:r>
            <a:r>
              <a:rPr lang="lt-LT" b="1" dirty="0" smtClean="0">
                <a:solidFill>
                  <a:schemeClr val="bg1"/>
                </a:solidFill>
                <a:latin typeface="Calibri" pitchFamily="34" charset="0"/>
              </a:rPr>
              <a:t>VMI</a:t>
            </a:r>
            <a:endParaRPr lang="lt-LT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088920" y="1967637"/>
            <a:ext cx="2016224" cy="4320480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6" name="TextBox 35"/>
          <p:cNvSpPr txBox="1"/>
          <p:nvPr/>
        </p:nvSpPr>
        <p:spPr>
          <a:xfrm>
            <a:off x="7292512" y="2060848"/>
            <a:ext cx="164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2-</a:t>
            </a:r>
            <a:r>
              <a:rPr lang="lt-LT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oji</a:t>
            </a:r>
          </a:p>
          <a:p>
            <a:pPr algn="ctr"/>
            <a:r>
              <a:rPr lang="lt-LT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konferencija</a:t>
            </a:r>
            <a:endParaRPr lang="lt-LT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5928" y="4797152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8" name="Oval 37"/>
          <p:cNvSpPr/>
          <p:nvPr/>
        </p:nvSpPr>
        <p:spPr>
          <a:xfrm>
            <a:off x="763960" y="4797152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9" name="Oval 38"/>
          <p:cNvSpPr/>
          <p:nvPr/>
        </p:nvSpPr>
        <p:spPr>
          <a:xfrm>
            <a:off x="1051992" y="4797152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Oval 39"/>
          <p:cNvSpPr/>
          <p:nvPr/>
        </p:nvSpPr>
        <p:spPr>
          <a:xfrm>
            <a:off x="1340024" y="4797152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1" name="Oval 40"/>
          <p:cNvSpPr/>
          <p:nvPr/>
        </p:nvSpPr>
        <p:spPr>
          <a:xfrm>
            <a:off x="1628056" y="4797152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2" name="Oval 41"/>
          <p:cNvSpPr/>
          <p:nvPr/>
        </p:nvSpPr>
        <p:spPr>
          <a:xfrm>
            <a:off x="1916088" y="4797152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3" name="Oval 42"/>
          <p:cNvSpPr/>
          <p:nvPr/>
        </p:nvSpPr>
        <p:spPr>
          <a:xfrm>
            <a:off x="2204120" y="4797152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4" name="Oval 43"/>
          <p:cNvSpPr/>
          <p:nvPr/>
        </p:nvSpPr>
        <p:spPr>
          <a:xfrm>
            <a:off x="2492152" y="4797152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Oval 44"/>
          <p:cNvSpPr/>
          <p:nvPr/>
        </p:nvSpPr>
        <p:spPr>
          <a:xfrm>
            <a:off x="2780184" y="4797152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6" name="Folded Corner 45"/>
          <p:cNvSpPr/>
          <p:nvPr/>
        </p:nvSpPr>
        <p:spPr>
          <a:xfrm>
            <a:off x="7668344" y="2780928"/>
            <a:ext cx="1080120" cy="1152128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Prototip</a:t>
            </a:r>
            <a:r>
              <a:rPr lang="lt-LT" sz="1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ų rezultatai</a:t>
            </a:r>
            <a:endParaRPr lang="lt-LT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7" name="Right Arrow 46"/>
          <p:cNvSpPr/>
          <p:nvPr/>
        </p:nvSpPr>
        <p:spPr>
          <a:xfrm rot="1116311">
            <a:off x="6936818" y="2816059"/>
            <a:ext cx="711387" cy="24276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9" name="Right Arrow 48"/>
          <p:cNvSpPr/>
          <p:nvPr/>
        </p:nvSpPr>
        <p:spPr>
          <a:xfrm rot="19075813">
            <a:off x="7401338" y="5828452"/>
            <a:ext cx="702565" cy="24967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0" name="Folded Corner 49"/>
          <p:cNvSpPr/>
          <p:nvPr/>
        </p:nvSpPr>
        <p:spPr>
          <a:xfrm>
            <a:off x="7668344" y="4509120"/>
            <a:ext cx="1080120" cy="1080120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Tyrimo išvados ir </a:t>
            </a:r>
            <a:r>
              <a:rPr lang="lt-LT" sz="1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rekomen-dacijos</a:t>
            </a:r>
            <a:endParaRPr lang="lt-LT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1" name="Folded Corner 50"/>
          <p:cNvSpPr/>
          <p:nvPr/>
        </p:nvSpPr>
        <p:spPr>
          <a:xfrm>
            <a:off x="5220072" y="5301208"/>
            <a:ext cx="1944216" cy="576064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Pasiūlymai </a:t>
            </a:r>
            <a:r>
              <a:rPr lang="lt-LT" sz="1400" b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dėl teisinės bazės </a:t>
            </a:r>
            <a:r>
              <a:rPr lang="lt-LT" sz="1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pokyčių</a:t>
            </a:r>
            <a:endParaRPr lang="lt-LT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42" y="2157611"/>
            <a:ext cx="819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42116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9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lt-LT" sz="4000" b="1" dirty="0" smtClean="0"/>
              <a:t>Experimentiniai diegimai institucijose </a:t>
            </a:r>
            <a:endParaRPr lang="lt-L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51280"/>
            <a:ext cx="8003232" cy="21018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393192" lvl="1" indent="0">
              <a:buClr>
                <a:srgbClr val="DDDDDD"/>
              </a:buClr>
              <a:buNone/>
            </a:pPr>
            <a:endParaRPr lang="lt-LT" sz="3200" b="1" dirty="0" smtClean="0">
              <a:solidFill>
                <a:prstClr val="black"/>
              </a:solidFill>
            </a:endParaRPr>
          </a:p>
          <a:p>
            <a:pPr marL="393192" lvl="1" indent="0">
              <a:buClr>
                <a:srgbClr val="DDDDDD"/>
              </a:buClr>
              <a:buNone/>
            </a:pPr>
            <a:endParaRPr lang="lt-LT" sz="3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lt-LT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5152341"/>
            <a:ext cx="3816424" cy="57606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smtClean="0"/>
              <a:t>UAB </a:t>
            </a:r>
            <a:r>
              <a:rPr lang="lt-LT" sz="2400" dirty="0"/>
              <a:t>„Efektyvūs procesai“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85184"/>
            <a:ext cx="2016224" cy="71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0" y="1951397"/>
            <a:ext cx="6900736" cy="82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0" y="2882900"/>
            <a:ext cx="915046" cy="90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509120"/>
            <a:ext cx="273630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Įgyvendinantis partneris</a:t>
            </a:r>
            <a:r>
              <a:rPr lang="lt-LT" dirty="0" smtClean="0">
                <a:solidFill>
                  <a:schemeClr val="bg1"/>
                </a:solidFill>
              </a:rPr>
              <a:t>:</a:t>
            </a:r>
            <a:endParaRPr lang="lt-L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6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dirty="0" smtClean="0"/>
              <a:t>Konferencijos Programa</a:t>
            </a:r>
            <a:endParaRPr lang="lt-L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13.20 - 13.50  </a:t>
            </a:r>
            <a:r>
              <a:rPr lang="lt-LT" dirty="0">
                <a:solidFill>
                  <a:srgbClr val="002060"/>
                </a:solidFill>
              </a:rPr>
              <a:t>	</a:t>
            </a:r>
            <a:endParaRPr lang="lt-LT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lt-LT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Pilotinio </a:t>
            </a:r>
            <a:r>
              <a:rPr lang="lt-LT" b="1" dirty="0">
                <a:solidFill>
                  <a:srgbClr val="002060"/>
                </a:solidFill>
              </a:rPr>
              <a:t>diegimo </a:t>
            </a:r>
            <a:r>
              <a:rPr lang="lt-LT" b="1" dirty="0" smtClean="0">
                <a:solidFill>
                  <a:srgbClr val="002060"/>
                </a:solidFill>
              </a:rPr>
              <a:t>SODRA valdyboje </a:t>
            </a:r>
            <a:r>
              <a:rPr lang="lt-LT" b="1" dirty="0">
                <a:solidFill>
                  <a:srgbClr val="002060"/>
                </a:solidFill>
              </a:rPr>
              <a:t>pirminių rezultatų pristatymas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002060"/>
                </a:solidFill>
              </a:rPr>
              <a:t>Mindaugas </a:t>
            </a:r>
            <a:r>
              <a:rPr lang="lt-LT" dirty="0">
                <a:solidFill>
                  <a:srgbClr val="002060"/>
                </a:solidFill>
              </a:rPr>
              <a:t>Sinkevičius, direktorius, ir </a:t>
            </a:r>
            <a:endParaRPr lang="lt-LT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t-LT" dirty="0" smtClean="0">
                <a:solidFill>
                  <a:srgbClr val="002060"/>
                </a:solidFill>
              </a:rPr>
              <a:t>Ježy </a:t>
            </a:r>
            <a:r>
              <a:rPr lang="lt-LT" dirty="0">
                <a:solidFill>
                  <a:srgbClr val="002060"/>
                </a:solidFill>
              </a:rPr>
              <a:t>Miskis, direktoriaus pavaduotojas, SODRA</a:t>
            </a:r>
          </a:p>
          <a:p>
            <a:endParaRPr lang="lt-LT" dirty="0"/>
          </a:p>
          <a:p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7612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dirty="0"/>
              <a:t>Konferencijos Programa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13.50 - 14.20   </a:t>
            </a:r>
            <a:r>
              <a:rPr lang="lt-LT" b="1" dirty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</a:pPr>
            <a:endParaRPr lang="lt-LT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Pilotinio </a:t>
            </a:r>
            <a:r>
              <a:rPr lang="lt-LT" b="1" dirty="0">
                <a:solidFill>
                  <a:srgbClr val="002060"/>
                </a:solidFill>
              </a:rPr>
              <a:t>diegimo VMI Paslaugų mokesčių mokėtojams departamente pirminių rezultatų pristatymas</a:t>
            </a:r>
          </a:p>
          <a:p>
            <a:pPr marL="0" indent="0">
              <a:buNone/>
            </a:pPr>
            <a:r>
              <a:rPr lang="lt-LT" dirty="0">
                <a:solidFill>
                  <a:srgbClr val="002060"/>
                </a:solidFill>
              </a:rPr>
              <a:t>Stasė Aliukonytė-Šnirienė, VMI PMMD direktorė	</a:t>
            </a:r>
          </a:p>
          <a:p>
            <a:endParaRPr lang="lt-L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5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dirty="0"/>
              <a:t>Konferencijos Programa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13.50 - 14.20   </a:t>
            </a:r>
            <a:r>
              <a:rPr lang="lt-LT" b="1" dirty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</a:pPr>
            <a:endParaRPr lang="lt-LT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Pilotinio </a:t>
            </a:r>
            <a:r>
              <a:rPr lang="lt-LT" b="1" dirty="0">
                <a:solidFill>
                  <a:srgbClr val="002060"/>
                </a:solidFill>
              </a:rPr>
              <a:t>diegimo VMI Paslaugų mokesčių mokėtojams departamente pirminių rezultatų pristatymas</a:t>
            </a:r>
          </a:p>
          <a:p>
            <a:pPr marL="0" indent="0">
              <a:buNone/>
            </a:pPr>
            <a:r>
              <a:rPr lang="lt-LT" dirty="0">
                <a:solidFill>
                  <a:srgbClr val="002060"/>
                </a:solidFill>
              </a:rPr>
              <a:t>Stasė Aliukonytė-Šnirienė, VMI PMMD direktorė	</a:t>
            </a:r>
          </a:p>
          <a:p>
            <a:endParaRPr lang="lt-L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13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b="1" dirty="0"/>
              <a:t>Konferencijos Programa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14.20 - 14.45</a:t>
            </a:r>
            <a:endParaRPr lang="lt-L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Įžvalgos </a:t>
            </a:r>
            <a:r>
              <a:rPr lang="lt-LT" b="1" dirty="0">
                <a:solidFill>
                  <a:srgbClr val="002060"/>
                </a:solidFill>
              </a:rPr>
              <a:t>iš apskrito stalo diskusijų LR ministerijose ir savivaldybėse </a:t>
            </a:r>
            <a:endParaRPr lang="lt-LT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t-LT" dirty="0" smtClean="0">
                <a:solidFill>
                  <a:srgbClr val="002060"/>
                </a:solidFill>
              </a:rPr>
              <a:t>Eglė </a:t>
            </a:r>
            <a:r>
              <a:rPr lang="lt-LT" dirty="0">
                <a:solidFill>
                  <a:srgbClr val="002060"/>
                </a:solidFill>
              </a:rPr>
              <a:t>Daunienė, Lietuvos jaunųjų mokslininkų sąjunga</a:t>
            </a:r>
          </a:p>
          <a:p>
            <a:endParaRPr lang="lt-L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8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b="1" dirty="0"/>
              <a:t>Konferencijos Programa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lt-LT" sz="2800" b="1" dirty="0" smtClean="0">
              <a:latin typeface="Calibri"/>
              <a:ea typeface="Times New Roman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lt-LT" sz="2800" b="1" dirty="0" smtClean="0">
                <a:solidFill>
                  <a:srgbClr val="002060"/>
                </a:solidFill>
                <a:latin typeface="Calibri"/>
                <a:ea typeface="Times New Roman"/>
                <a:cs typeface="Arial"/>
              </a:rPr>
              <a:t>14.</a:t>
            </a:r>
            <a:r>
              <a:rPr lang="en-US" sz="2800" b="1" dirty="0">
                <a:solidFill>
                  <a:srgbClr val="002060"/>
                </a:solidFill>
                <a:latin typeface="Calibri"/>
                <a:ea typeface="Times New Roman"/>
                <a:cs typeface="Arial"/>
              </a:rPr>
              <a:t>4</a:t>
            </a:r>
            <a:r>
              <a:rPr lang="lt-LT" sz="2800" b="1" dirty="0" smtClean="0">
                <a:solidFill>
                  <a:srgbClr val="002060"/>
                </a:solidFill>
                <a:latin typeface="Calibri"/>
                <a:ea typeface="Times New Roman"/>
                <a:cs typeface="Arial"/>
              </a:rPr>
              <a:t>5 - 15.</a:t>
            </a:r>
            <a:r>
              <a:rPr lang="en-US" sz="2800" b="1" dirty="0">
                <a:solidFill>
                  <a:srgbClr val="002060"/>
                </a:solidFill>
                <a:latin typeface="Calibri"/>
                <a:ea typeface="Times New Roman"/>
                <a:cs typeface="Arial"/>
              </a:rPr>
              <a:t>0</a:t>
            </a:r>
            <a:r>
              <a:rPr lang="lt-LT" sz="2800" b="1" dirty="0">
                <a:solidFill>
                  <a:srgbClr val="002060"/>
                </a:solidFill>
                <a:latin typeface="Calibri"/>
                <a:ea typeface="Times New Roman"/>
                <a:cs typeface="Arial"/>
              </a:rPr>
              <a:t>0	</a:t>
            </a:r>
            <a:endParaRPr lang="lt-LT" sz="2800" b="1" dirty="0" smtClean="0">
              <a:solidFill>
                <a:srgbClr val="002060"/>
              </a:solidFill>
              <a:latin typeface="Calibri"/>
              <a:ea typeface="Times New Roman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lt-LT" sz="1400" b="1" dirty="0" smtClean="0">
              <a:solidFill>
                <a:srgbClr val="002060"/>
              </a:solidFill>
              <a:latin typeface="Calibri"/>
              <a:ea typeface="Times New Roman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lt-LT" sz="2800" b="1" dirty="0" smtClean="0">
                <a:solidFill>
                  <a:srgbClr val="002060"/>
                </a:solidFill>
                <a:latin typeface="Calibri"/>
                <a:ea typeface="Times New Roman"/>
                <a:cs typeface="Arial"/>
              </a:rPr>
              <a:t>“</a:t>
            </a:r>
            <a:r>
              <a:rPr lang="lt-LT" sz="2800" b="1" dirty="0">
                <a:solidFill>
                  <a:srgbClr val="002060"/>
                </a:solidFill>
                <a:latin typeface="Calibri"/>
                <a:ea typeface="Times New Roman"/>
                <a:cs typeface="Arial"/>
              </a:rPr>
              <a:t>Lieknos vadybos” </a:t>
            </a:r>
            <a:r>
              <a:rPr lang="lt-LT" sz="2800" b="1" dirty="0" smtClean="0">
                <a:solidFill>
                  <a:srgbClr val="002060"/>
                </a:solidFill>
                <a:latin typeface="Calibri"/>
                <a:ea typeface="Times New Roman"/>
                <a:cs typeface="Arial"/>
              </a:rPr>
              <a:t>ekspertų, projekto partnerių, </a:t>
            </a:r>
            <a:r>
              <a:rPr lang="lt-LT" sz="2800" b="1" dirty="0">
                <a:solidFill>
                  <a:srgbClr val="002060"/>
                </a:solidFill>
                <a:latin typeface="Calibri"/>
                <a:ea typeface="Times New Roman"/>
                <a:cs typeface="Arial"/>
              </a:rPr>
              <a:t>patirtis</a:t>
            </a:r>
            <a:r>
              <a:rPr lang="lt-LT" sz="2800" dirty="0">
                <a:solidFill>
                  <a:srgbClr val="002060"/>
                </a:solidFill>
                <a:latin typeface="Calibri"/>
                <a:ea typeface="Times New Roman"/>
                <a:cs typeface="Arial"/>
              </a:rPr>
              <a:t> </a:t>
            </a:r>
            <a:endParaRPr lang="lt-LT" sz="2400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lt-LT" sz="2800" dirty="0" smtClean="0">
                <a:solidFill>
                  <a:srgbClr val="002060"/>
                </a:solidFill>
                <a:latin typeface="Calibri"/>
                <a:ea typeface="Times New Roman"/>
                <a:cs typeface="Arial"/>
              </a:rPr>
              <a:t>Vidas </a:t>
            </a:r>
            <a:r>
              <a:rPr lang="lt-LT" sz="2800" dirty="0">
                <a:solidFill>
                  <a:srgbClr val="002060"/>
                </a:solidFill>
                <a:latin typeface="Calibri"/>
                <a:ea typeface="Times New Roman"/>
                <a:cs typeface="Arial"/>
              </a:rPr>
              <a:t>Petraitis, UAB “Efektyvūs procesai” direktorius</a:t>
            </a:r>
            <a:endParaRPr lang="lt-LT" sz="2400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988374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r>
              <a:rPr lang="lt-LT" sz="4000" b="1" dirty="0"/>
              <a:t>Konferencijos Programa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15.15 - 16.00 </a:t>
            </a:r>
            <a:r>
              <a:rPr lang="lt-LT" b="1" dirty="0">
                <a:solidFill>
                  <a:srgbClr val="002060"/>
                </a:solidFill>
              </a:rPr>
              <a:t>	</a:t>
            </a:r>
            <a:endParaRPr lang="lt-LT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Procesų </a:t>
            </a:r>
            <a:r>
              <a:rPr lang="lt-LT" b="1" dirty="0">
                <a:solidFill>
                  <a:srgbClr val="002060"/>
                </a:solidFill>
              </a:rPr>
              <a:t>valdymas ir tobulinimas JK viešajame sektoriuje</a:t>
            </a:r>
          </a:p>
          <a:p>
            <a:pPr marL="0" indent="0">
              <a:buNone/>
            </a:pPr>
            <a:r>
              <a:rPr lang="lt-LT" dirty="0">
                <a:solidFill>
                  <a:srgbClr val="002060"/>
                </a:solidFill>
              </a:rPr>
              <a:t>Alec Steel, Nacionalinė Kontrolės tarnyba, J</a:t>
            </a:r>
            <a:r>
              <a:rPr lang="lt-LT" dirty="0" smtClean="0">
                <a:solidFill>
                  <a:srgbClr val="002060"/>
                </a:solidFill>
              </a:rPr>
              <a:t>ungtinė </a:t>
            </a:r>
            <a:r>
              <a:rPr lang="lt-LT" dirty="0">
                <a:solidFill>
                  <a:srgbClr val="002060"/>
                </a:solidFill>
              </a:rPr>
              <a:t>Karalystė</a:t>
            </a:r>
          </a:p>
          <a:p>
            <a:pPr marL="0" indent="0">
              <a:buNone/>
            </a:pPr>
            <a:endParaRPr lang="lt-L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16.00 - 16.45 </a:t>
            </a:r>
            <a:r>
              <a:rPr lang="lt-LT" b="1" dirty="0">
                <a:solidFill>
                  <a:srgbClr val="002060"/>
                </a:solidFill>
              </a:rPr>
              <a:t>	</a:t>
            </a:r>
            <a:endParaRPr lang="lt-LT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Procesų </a:t>
            </a:r>
            <a:r>
              <a:rPr lang="lt-LT" b="1" dirty="0">
                <a:solidFill>
                  <a:srgbClr val="002060"/>
                </a:solidFill>
              </a:rPr>
              <a:t>valdymas ir tobulinimas JK viešajame sektoriuje: Švietimo Ministerijos patirtis</a:t>
            </a:r>
          </a:p>
          <a:p>
            <a:pPr marL="0" indent="0">
              <a:buNone/>
            </a:pPr>
            <a:r>
              <a:rPr lang="lt-LT" dirty="0">
                <a:solidFill>
                  <a:srgbClr val="002060"/>
                </a:solidFill>
              </a:rPr>
              <a:t>Rob Barnes, JK Švietimo ministerijos kanclerio pavaduotojas, atsakingas už procesų </a:t>
            </a:r>
            <a:r>
              <a:rPr lang="lt-LT" dirty="0" smtClean="0">
                <a:solidFill>
                  <a:srgbClr val="002060"/>
                </a:solidFill>
              </a:rPr>
              <a:t>tobulinimą</a:t>
            </a:r>
          </a:p>
        </p:txBody>
      </p:sp>
    </p:spTree>
    <p:extLst>
      <p:ext uri="{BB962C8B-B14F-4D97-AF65-F5344CB8AC3E}">
        <p14:creationId xmlns:p14="http://schemas.microsoft.com/office/powerpoint/2010/main" val="357998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b="1" dirty="0"/>
              <a:t>Konferencijos Programa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b="1" dirty="0">
                <a:solidFill>
                  <a:srgbClr val="002060"/>
                </a:solidFill>
              </a:rPr>
              <a:t>16.45-17.15 	</a:t>
            </a:r>
            <a:endParaRPr lang="lt-LT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t-LT" sz="2800" b="1" dirty="0" smtClean="0">
                <a:solidFill>
                  <a:srgbClr val="002060"/>
                </a:solidFill>
              </a:rPr>
              <a:t>Panelinė </a:t>
            </a:r>
            <a:r>
              <a:rPr lang="lt-LT" sz="2800" b="1" dirty="0">
                <a:solidFill>
                  <a:srgbClr val="002060"/>
                </a:solidFill>
              </a:rPr>
              <a:t>diskusija „</a:t>
            </a:r>
            <a:r>
              <a:rPr lang="lt-LT" sz="2800" b="1" dirty="0" smtClean="0">
                <a:solidFill>
                  <a:srgbClr val="002060"/>
                </a:solidFill>
              </a:rPr>
              <a:t>K</a:t>
            </a:r>
            <a:r>
              <a:rPr lang="en-US" sz="2800" b="1" dirty="0" err="1" smtClean="0">
                <a:solidFill>
                  <a:srgbClr val="002060"/>
                </a:solidFill>
              </a:rPr>
              <a:t>okia</a:t>
            </a:r>
            <a:r>
              <a:rPr lang="en-US" sz="2800" b="1" dirty="0" smtClean="0">
                <a:solidFill>
                  <a:srgbClr val="002060"/>
                </a:solidFill>
              </a:rPr>
              <a:t> m</a:t>
            </a:r>
            <a:r>
              <a:rPr lang="lt-LT" sz="2800" b="1" dirty="0" smtClean="0">
                <a:solidFill>
                  <a:srgbClr val="002060"/>
                </a:solidFill>
              </a:rPr>
              <a:t>ūsų patirtis ir kas  </a:t>
            </a:r>
            <a:r>
              <a:rPr lang="lt-LT" sz="2800" b="1" dirty="0">
                <a:solidFill>
                  <a:srgbClr val="002060"/>
                </a:solidFill>
              </a:rPr>
              <a:t>toliau</a:t>
            </a:r>
            <a:r>
              <a:rPr lang="lt-LT" sz="2800" b="1" dirty="0" smtClean="0">
                <a:solidFill>
                  <a:srgbClr val="002060"/>
                </a:solidFill>
              </a:rPr>
              <a:t>?“</a:t>
            </a:r>
          </a:p>
          <a:p>
            <a:pPr marL="0" indent="0">
              <a:buNone/>
            </a:pPr>
            <a:endParaRPr lang="lt-L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t-LT" dirty="0">
                <a:solidFill>
                  <a:srgbClr val="002060"/>
                </a:solidFill>
              </a:rPr>
              <a:t>Dalyvauja pranešėjai, Lietuvos viešojo sektoriaus ir NVO institucijų vadovai</a:t>
            </a:r>
          </a:p>
          <a:p>
            <a:endParaRPr lang="lt-LT" dirty="0">
              <a:solidFill>
                <a:srgbClr val="002060"/>
              </a:solidFill>
            </a:endParaRPr>
          </a:p>
          <a:p>
            <a:endParaRPr lang="lt-L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3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pPr marL="0" indent="0" algn="ctr">
              <a:buNone/>
            </a:pPr>
            <a:r>
              <a:rPr lang="lt-LT" sz="4400" b="1" dirty="0" smtClean="0">
                <a:solidFill>
                  <a:srgbClr val="002060"/>
                </a:solidFill>
              </a:rPr>
              <a:t>Kodėl Liekna Vyriausybė? </a:t>
            </a:r>
            <a:endParaRPr lang="lt-LT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21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r>
              <a:rPr lang="lt-LT" sz="4000" b="1" dirty="0" smtClean="0"/>
              <a:t>„Lieknos vyriausybės“ plėtra </a:t>
            </a:r>
            <a:endParaRPr lang="lt-LT" sz="40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5687389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44" y="2132856"/>
            <a:ext cx="276587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810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99" y="1935163"/>
            <a:ext cx="3030801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182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449788" cy="54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847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811340" cy="18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79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7917330" cy="162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09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pPr marL="0" indent="0" algn="ctr">
              <a:buNone/>
            </a:pPr>
            <a:r>
              <a:rPr lang="lt-LT" sz="4400" b="1" dirty="0" smtClean="0">
                <a:solidFill>
                  <a:srgbClr val="002060"/>
                </a:solidFill>
              </a:rPr>
              <a:t>Liekna Lietuva – kodėl ne?</a:t>
            </a:r>
            <a:endParaRPr lang="lt-LT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95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pPr marL="0" indent="0" algn="ctr">
              <a:buNone/>
            </a:pPr>
            <a:r>
              <a:rPr lang="lt-LT" sz="4000" b="1" dirty="0" smtClean="0">
                <a:solidFill>
                  <a:srgbClr val="002060"/>
                </a:solidFill>
              </a:rPr>
              <a:t>Diskusija </a:t>
            </a:r>
            <a:r>
              <a:rPr lang="lt-LT" sz="4000" b="1" dirty="0" smtClean="0">
                <a:solidFill>
                  <a:srgbClr val="002060"/>
                </a:solidFill>
              </a:rPr>
              <a:t>/ </a:t>
            </a:r>
            <a:r>
              <a:rPr lang="lt-LT" sz="4000" b="1" dirty="0" smtClean="0">
                <a:solidFill>
                  <a:srgbClr val="002060"/>
                </a:solidFill>
              </a:rPr>
              <a:t>klausimai</a:t>
            </a:r>
          </a:p>
          <a:p>
            <a:pPr marL="0" indent="0" algn="ctr">
              <a:buNone/>
            </a:pPr>
            <a:endParaRPr lang="lt-LT" sz="4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lt-LT" sz="3600" b="1" dirty="0" smtClean="0">
                <a:solidFill>
                  <a:srgbClr val="002060"/>
                </a:solidFill>
              </a:rPr>
              <a:t>AČIŪ</a:t>
            </a:r>
            <a:endParaRPr lang="lt-LT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lt-LT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8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pPr marL="0" indent="0" algn="ctr">
              <a:buNone/>
            </a:pPr>
            <a:r>
              <a:rPr lang="lt-LT" sz="4400" b="1" dirty="0" smtClean="0">
                <a:solidFill>
                  <a:srgbClr val="002060"/>
                </a:solidFill>
              </a:rPr>
              <a:t>Kaip šalys vystosi?</a:t>
            </a:r>
            <a:endParaRPr lang="lt-LT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4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pPr marL="0" indent="0" algn="ctr">
              <a:buNone/>
            </a:pPr>
            <a:r>
              <a:rPr lang="lt-LT" sz="4000" b="1" dirty="0" smtClean="0">
                <a:solidFill>
                  <a:srgbClr val="002060"/>
                </a:solidFill>
              </a:rPr>
              <a:t>Šalys (ir organizacijos) vystosi pasirinkdamos ir įgyvendindamos </a:t>
            </a:r>
            <a:r>
              <a:rPr lang="lt-LT" sz="4000" b="1" dirty="0" smtClean="0">
                <a:solidFill>
                  <a:srgbClr val="C00000"/>
                </a:solidFill>
              </a:rPr>
              <a:t>„dideles“ </a:t>
            </a:r>
            <a:r>
              <a:rPr lang="lt-LT" sz="4000" b="1" dirty="0" smtClean="0">
                <a:solidFill>
                  <a:srgbClr val="002060"/>
                </a:solidFill>
              </a:rPr>
              <a:t>idėjas</a:t>
            </a:r>
            <a:endParaRPr lang="lt-LT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1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66675" y="352425"/>
            <a:ext cx="9077325" cy="11128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lt-LT" sz="4400" b="1" i="1" dirty="0" smtClean="0"/>
              <a:t>Kai </a:t>
            </a:r>
            <a:r>
              <a:rPr lang="lt-LT" altLang="lt-LT" sz="4400" b="1" i="1" dirty="0" smtClean="0"/>
              <a:t> šalys  sutinka  idėjas ...</a:t>
            </a:r>
            <a:endParaRPr lang="en-US" altLang="lt-LT" sz="4400" b="1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705600"/>
            <a:ext cx="2133600" cy="1524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EC7BE34-D99D-45D9-BF93-A1EB2EF062D8}" type="datetime1">
              <a:rPr lang="en-US" sz="65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6/18/2014</a:t>
            </a:fld>
            <a:endParaRPr lang="en-US" sz="65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010400" y="6705600"/>
            <a:ext cx="2133600" cy="1524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FC5F35-A298-4021-95B5-8C2D53B79923}" type="slidenum">
              <a:rPr lang="en-US" sz="65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65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702728" y="6248400"/>
            <a:ext cx="245017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lt-LT" altLang="lt-LT" sz="2400" b="1" dirty="0" smtClean="0">
                <a:latin typeface="Avenir 65" pitchFamily="34" charset="0"/>
              </a:rPr>
              <a:t>Idėjų pasiūla</a:t>
            </a:r>
            <a:endParaRPr lang="en-US" altLang="lt-LT" sz="2400" b="1" dirty="0">
              <a:latin typeface="Avenir 65" pitchFamily="34" charset="0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406775" y="3400425"/>
            <a:ext cx="90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lt-LT" b="1">
                <a:latin typeface="Avenir 65" pitchFamily="34" charset="0"/>
              </a:rPr>
              <a:t>start wide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8121650" y="3352849"/>
            <a:ext cx="1130869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lt-LT" altLang="lt-LT" sz="1600" b="1" dirty="0" smtClean="0">
                <a:latin typeface="Avenir 65" pitchFamily="34" charset="0"/>
              </a:rPr>
              <a:t>IDĖJA IR</a:t>
            </a:r>
          </a:p>
          <a:p>
            <a:r>
              <a:rPr lang="lt-LT" altLang="lt-LT" sz="1600" b="1" dirty="0" smtClean="0">
                <a:latin typeface="Avenir 65" pitchFamily="34" charset="0"/>
              </a:rPr>
              <a:t>NAUJA</a:t>
            </a:r>
          </a:p>
          <a:p>
            <a:r>
              <a:rPr lang="lt-LT" altLang="lt-LT" sz="1600" b="1" dirty="0" smtClean="0">
                <a:latin typeface="Avenir 65" pitchFamily="34" charset="0"/>
              </a:rPr>
              <a:t>VERTĖ</a:t>
            </a:r>
          </a:p>
        </p:txBody>
      </p:sp>
      <p:grpSp>
        <p:nvGrpSpPr>
          <p:cNvPr id="85002" name="Group 10"/>
          <p:cNvGrpSpPr>
            <a:grpSpLocks/>
          </p:cNvGrpSpPr>
          <p:nvPr/>
        </p:nvGrpSpPr>
        <p:grpSpPr bwMode="auto">
          <a:xfrm>
            <a:off x="3457575" y="1828800"/>
            <a:ext cx="4570413" cy="4062413"/>
            <a:chOff x="2178" y="1152"/>
            <a:chExt cx="2879" cy="2559"/>
          </a:xfrm>
          <a:solidFill>
            <a:schemeClr val="bg1">
              <a:lumMod val="85000"/>
            </a:schemeClr>
          </a:solidFill>
        </p:grpSpPr>
        <p:sp>
          <p:nvSpPr>
            <p:cNvPr id="85003" name="Oval 11"/>
            <p:cNvSpPr>
              <a:spLocks noChangeArrowheads="1"/>
            </p:cNvSpPr>
            <p:nvPr/>
          </p:nvSpPr>
          <p:spPr bwMode="auto">
            <a:xfrm>
              <a:off x="2178" y="1152"/>
              <a:ext cx="488" cy="255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t-LT"/>
            </a:p>
          </p:txBody>
        </p:sp>
        <p:sp>
          <p:nvSpPr>
            <p:cNvPr id="85004" name="Oval 12"/>
            <p:cNvSpPr>
              <a:spLocks noChangeArrowheads="1"/>
            </p:cNvSpPr>
            <p:nvPr/>
          </p:nvSpPr>
          <p:spPr bwMode="auto">
            <a:xfrm>
              <a:off x="4827" y="2080"/>
              <a:ext cx="230" cy="61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t-LT"/>
            </a:p>
          </p:txBody>
        </p:sp>
        <p:sp>
          <p:nvSpPr>
            <p:cNvPr id="85005" name="Line 13"/>
            <p:cNvSpPr>
              <a:spLocks noChangeShapeType="1"/>
            </p:cNvSpPr>
            <p:nvPr/>
          </p:nvSpPr>
          <p:spPr bwMode="auto">
            <a:xfrm>
              <a:off x="2433" y="1152"/>
              <a:ext cx="2149" cy="92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85006" name="Line 14"/>
            <p:cNvSpPr>
              <a:spLocks noChangeShapeType="1"/>
            </p:cNvSpPr>
            <p:nvPr/>
          </p:nvSpPr>
          <p:spPr bwMode="auto">
            <a:xfrm flipV="1">
              <a:off x="2433" y="2691"/>
              <a:ext cx="2149" cy="102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85007" name="Line 15"/>
            <p:cNvSpPr>
              <a:spLocks noChangeShapeType="1"/>
            </p:cNvSpPr>
            <p:nvPr/>
          </p:nvSpPr>
          <p:spPr bwMode="auto">
            <a:xfrm>
              <a:off x="4582" y="2080"/>
              <a:ext cx="36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85008" name="Line 16"/>
            <p:cNvSpPr>
              <a:spLocks noChangeShapeType="1"/>
            </p:cNvSpPr>
            <p:nvPr/>
          </p:nvSpPr>
          <p:spPr bwMode="auto">
            <a:xfrm>
              <a:off x="4582" y="2691"/>
              <a:ext cx="36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4314825" y="2978517"/>
            <a:ext cx="2057375" cy="163121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lt-LT" altLang="lt-LT" sz="2000" b="1" dirty="0" smtClean="0">
                <a:solidFill>
                  <a:schemeClr val="bg1"/>
                </a:solidFill>
                <a:latin typeface="Avenir 65" pitchFamily="34" charset="0"/>
              </a:rPr>
              <a:t>FILTRAI</a:t>
            </a:r>
          </a:p>
          <a:p>
            <a:r>
              <a:rPr lang="lt-LT" altLang="lt-LT" sz="2000" dirty="0" smtClean="0">
                <a:solidFill>
                  <a:schemeClr val="bg1"/>
                </a:solidFill>
                <a:latin typeface="Avenir 65" pitchFamily="34" charset="0"/>
              </a:rPr>
              <a:t>- Turimos žinios</a:t>
            </a:r>
          </a:p>
          <a:p>
            <a:r>
              <a:rPr lang="lt-LT" altLang="lt-LT" sz="2000" dirty="0" smtClean="0">
                <a:solidFill>
                  <a:schemeClr val="bg1"/>
                </a:solidFill>
                <a:latin typeface="Avenir 65" pitchFamily="34" charset="0"/>
              </a:rPr>
              <a:t>- Motyvacija</a:t>
            </a:r>
          </a:p>
          <a:p>
            <a:r>
              <a:rPr lang="lt-LT" altLang="lt-LT" sz="2000" dirty="0" smtClean="0">
                <a:solidFill>
                  <a:schemeClr val="bg1"/>
                </a:solidFill>
                <a:latin typeface="Avenir 65" pitchFamily="34" charset="0"/>
              </a:rPr>
              <a:t>- Interesai</a:t>
            </a:r>
          </a:p>
          <a:p>
            <a:r>
              <a:rPr lang="lt-LT" altLang="lt-LT" sz="2000" dirty="0" smtClean="0">
                <a:solidFill>
                  <a:schemeClr val="bg1"/>
                </a:solidFill>
                <a:latin typeface="Avenir 65" pitchFamily="34" charset="0"/>
              </a:rPr>
              <a:t>- Ryšiai</a:t>
            </a:r>
            <a:endParaRPr lang="en-US" altLang="lt-LT" sz="2000" dirty="0">
              <a:solidFill>
                <a:schemeClr val="bg1"/>
              </a:solidFill>
              <a:latin typeface="Avenir 65" pitchFamily="34" charset="0"/>
            </a:endParaRPr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4386263" y="2401888"/>
            <a:ext cx="1162050" cy="493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 flipV="1">
            <a:off x="4386263" y="4648200"/>
            <a:ext cx="1293812" cy="598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>
            <a:off x="7077075" y="3698875"/>
            <a:ext cx="390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5016" name="Line 24"/>
          <p:cNvSpPr>
            <a:spLocks noChangeShapeType="1"/>
          </p:cNvSpPr>
          <p:nvPr/>
        </p:nvSpPr>
        <p:spPr bwMode="auto">
          <a:xfrm>
            <a:off x="7077075" y="3878263"/>
            <a:ext cx="390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5017" name="Line 25"/>
          <p:cNvSpPr>
            <a:spLocks noChangeShapeType="1"/>
          </p:cNvSpPr>
          <p:nvPr/>
        </p:nvSpPr>
        <p:spPr bwMode="auto">
          <a:xfrm>
            <a:off x="7662863" y="3787775"/>
            <a:ext cx="4587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619672" y="1754187"/>
            <a:ext cx="1410984" cy="1392237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/>
        </p:spPr>
        <p:txBody>
          <a:bodyPr wrap="none" lIns="92075" tIns="46038" rIns="92075" bIns="46038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lvl="0" eaLnBrk="0" hangingPunct="0">
              <a:spcBef>
                <a:spcPct val="50000"/>
              </a:spcBef>
              <a:defRPr/>
            </a:pPr>
            <a:r>
              <a:rPr lang="en-US" altLang="lt-LT" sz="1800" b="1" dirty="0" err="1" smtClean="0">
                <a:solidFill>
                  <a:schemeClr val="bg1"/>
                </a:solidFill>
              </a:rPr>
              <a:t>Liekna</a:t>
            </a:r>
            <a:endParaRPr lang="en-US" altLang="lt-LT" sz="1800" b="1" dirty="0" smtClean="0">
              <a:solidFill>
                <a:schemeClr val="bg1"/>
              </a:solidFill>
            </a:endParaRPr>
          </a:p>
          <a:p>
            <a:pPr lvl="0" eaLnBrk="0" hangingPunct="0">
              <a:spcBef>
                <a:spcPct val="50000"/>
              </a:spcBef>
              <a:defRPr/>
            </a:pPr>
            <a:r>
              <a:rPr lang="en-US" altLang="lt-LT" sz="1800" b="1" dirty="0" err="1" smtClean="0">
                <a:solidFill>
                  <a:schemeClr val="bg1"/>
                </a:solidFill>
              </a:rPr>
              <a:t>Vyriausyb</a:t>
            </a:r>
            <a:r>
              <a:rPr lang="lt-LT" altLang="lt-LT" sz="1800" b="1" dirty="0" smtClean="0">
                <a:solidFill>
                  <a:schemeClr val="bg1"/>
                </a:solidFill>
              </a:rPr>
              <a:t>ė</a:t>
            </a:r>
            <a:endParaRPr lang="en-US" altLang="lt-LT" sz="1800" b="1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57200" y="2562226"/>
            <a:ext cx="1278056" cy="1370012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lIns="90488" tIns="44450" rIns="90488" bIns="4445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t-LT" altLang="lt-LT" sz="1800" b="1" noProof="0" dirty="0" smtClean="0">
                <a:solidFill>
                  <a:srgbClr val="FFFFFF"/>
                </a:solidFill>
              </a:rPr>
              <a:t>Euro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t-LT" altLang="lt-LT" sz="1800" b="1" noProof="0" dirty="0" smtClean="0">
                <a:solidFill>
                  <a:srgbClr val="FFFFFF"/>
                </a:solidFill>
              </a:rPr>
              <a:t>įvedimas</a:t>
            </a:r>
            <a:endParaRPr kumimoji="0" lang="en-US" altLang="lt-L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7286626" y="1954211"/>
            <a:ext cx="0" cy="36576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lt-LT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35246" y="4079875"/>
            <a:ext cx="1319652" cy="129064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shade val="76078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314005" tIns="157002" rIns="314005" bIns="157002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lvl="0" eaLnBrk="0" hangingPunct="0">
              <a:spcBef>
                <a:spcPct val="50000"/>
              </a:spcBef>
              <a:defRPr/>
            </a:pPr>
            <a:r>
              <a:rPr lang="lt-LT" altLang="lt-LT" sz="1800" b="1" dirty="0" smtClean="0">
                <a:solidFill>
                  <a:srgbClr val="FFFFFF"/>
                </a:solidFill>
              </a:rPr>
              <a:t>Saugumas</a:t>
            </a:r>
            <a:endParaRPr lang="en-US" altLang="lt-LT" sz="1800" b="1" dirty="0">
              <a:solidFill>
                <a:srgbClr val="FFFFFF"/>
              </a:solidFill>
            </a:endParaRPr>
          </a:p>
        </p:txBody>
      </p:sp>
      <p:sp>
        <p:nvSpPr>
          <p:cNvPr id="31" name="Oval 30"/>
          <p:cNvSpPr>
            <a:spLocks noChangeAspect="1" noChangeArrowheads="1"/>
          </p:cNvSpPr>
          <p:nvPr/>
        </p:nvSpPr>
        <p:spPr bwMode="auto">
          <a:xfrm>
            <a:off x="1854898" y="4797087"/>
            <a:ext cx="1298000" cy="127385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lIns="46800" tIns="46800" rIns="46800" bIns="4680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 eaLnBrk="0" hangingPunct="0">
              <a:spcBef>
                <a:spcPct val="50000"/>
              </a:spcBef>
              <a:buClr>
                <a:srgbClr val="000066"/>
              </a:buClr>
            </a:pPr>
            <a:r>
              <a:rPr lang="lt-LT" altLang="lt-LT" sz="1800" b="1" dirty="0" smtClean="0"/>
              <a:t>Švietimo</a:t>
            </a:r>
          </a:p>
          <a:p>
            <a:pPr algn="l" eaLnBrk="0" hangingPunct="0">
              <a:spcBef>
                <a:spcPct val="50000"/>
              </a:spcBef>
              <a:buClr>
                <a:srgbClr val="000066"/>
              </a:buClr>
            </a:pPr>
            <a:r>
              <a:rPr lang="lt-LT" altLang="lt-LT" sz="1800" b="1" dirty="0" smtClean="0"/>
              <a:t>kokybė</a:t>
            </a:r>
            <a:endParaRPr lang="lt-LT" altLang="lt-LT" sz="1800" b="1" dirty="0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1786973" y="3400425"/>
            <a:ext cx="1191965" cy="14401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 flipV="1">
            <a:off x="1871105" y="4183846"/>
            <a:ext cx="1175758" cy="32527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 flipV="1">
            <a:off x="3152898" y="4855738"/>
            <a:ext cx="796868" cy="29924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3046863" y="2559529"/>
            <a:ext cx="768283" cy="17821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232275" y="6252865"/>
            <a:ext cx="2062394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lt-LT" altLang="lt-LT" sz="2400" b="1" dirty="0" smtClean="0">
                <a:latin typeface="Avenir 65" pitchFamily="34" charset="0"/>
              </a:rPr>
              <a:t>Vertinimas</a:t>
            </a:r>
            <a:endParaRPr lang="en-US" altLang="lt-LT" sz="2400" b="1" dirty="0">
              <a:latin typeface="Avenir 65" pitchFamily="34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837313" y="6243935"/>
            <a:ext cx="201622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lt-LT" altLang="lt-LT" sz="2400" b="1" dirty="0" smtClean="0">
                <a:latin typeface="Avenir 65" pitchFamily="34" charset="0"/>
              </a:rPr>
              <a:t>Atranka</a:t>
            </a:r>
            <a:endParaRPr lang="en-US" altLang="lt-LT" sz="2400" b="1" dirty="0">
              <a:latin typeface="Avenir 6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b="1" dirty="0"/>
              <a:t>Mokslininkų pareiga </a:t>
            </a:r>
            <a:endParaRPr lang="lt-LT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endParaRPr lang="lt-LT" dirty="0" smtClean="0"/>
          </a:p>
          <a:p>
            <a:endParaRPr lang="lt-LT" dirty="0"/>
          </a:p>
          <a:p>
            <a:pPr>
              <a:buFontTx/>
              <a:buChar char="-"/>
            </a:pPr>
            <a:r>
              <a:rPr lang="lt-LT" sz="3600" b="1" dirty="0" smtClean="0">
                <a:solidFill>
                  <a:srgbClr val="002060"/>
                </a:solidFill>
              </a:rPr>
              <a:t>žvalgyti ir pažinti pasaulį ir </a:t>
            </a:r>
          </a:p>
          <a:p>
            <a:pPr>
              <a:buFontTx/>
              <a:buChar char="-"/>
            </a:pPr>
            <a:r>
              <a:rPr lang="lt-LT" sz="3600" b="1" dirty="0" smtClean="0">
                <a:solidFill>
                  <a:srgbClr val="002060"/>
                </a:solidFill>
              </a:rPr>
              <a:t>identifikuoti </a:t>
            </a:r>
            <a:r>
              <a:rPr lang="lt-LT" sz="3600" b="1" dirty="0" smtClean="0">
                <a:solidFill>
                  <a:srgbClr val="C00000"/>
                </a:solidFill>
              </a:rPr>
              <a:t>„dideles“ idėjas</a:t>
            </a:r>
            <a:r>
              <a:rPr lang="lt-LT" sz="3600" b="1" dirty="0" smtClean="0">
                <a:solidFill>
                  <a:srgbClr val="002060"/>
                </a:solidFill>
              </a:rPr>
              <a:t>, kurios gali transformuoti šalį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43608" y="6093296"/>
            <a:ext cx="6821600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lt-LT" altLang="lt-LT" sz="2800" b="1" dirty="0" smtClean="0">
                <a:solidFill>
                  <a:schemeClr val="bg1"/>
                </a:solidFill>
                <a:latin typeface="Avenir 65" pitchFamily="34" charset="0"/>
              </a:rPr>
              <a:t>„</a:t>
            </a:r>
            <a:r>
              <a:rPr lang="en-US" altLang="lt-LT" sz="2800" b="1" dirty="0" err="1" smtClean="0">
                <a:solidFill>
                  <a:schemeClr val="bg1"/>
                </a:solidFill>
                <a:latin typeface="Avenir 65" pitchFamily="34" charset="0"/>
              </a:rPr>
              <a:t>Dide</a:t>
            </a:r>
            <a:r>
              <a:rPr lang="lt-LT" altLang="lt-LT" sz="2800" b="1" dirty="0" smtClean="0">
                <a:solidFill>
                  <a:schemeClr val="bg1"/>
                </a:solidFill>
                <a:latin typeface="Avenir 65" pitchFamily="34" charset="0"/>
              </a:rPr>
              <a:t>lės“ idėjos – Didelė įtaka</a:t>
            </a:r>
            <a:endParaRPr lang="en-US" altLang="lt-LT" sz="2800" b="1" dirty="0">
              <a:solidFill>
                <a:schemeClr val="bg1"/>
              </a:solidFill>
              <a:latin typeface="Avenir 6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8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pPr marL="0" indent="0" algn="ctr">
              <a:buNone/>
            </a:pPr>
            <a:r>
              <a:rPr lang="lt-LT" sz="4000" b="1" dirty="0" smtClean="0">
                <a:solidFill>
                  <a:srgbClr val="002060"/>
                </a:solidFill>
              </a:rPr>
              <a:t>Kokios buvo </a:t>
            </a:r>
            <a:r>
              <a:rPr lang="lt-LT" sz="4000" b="1" dirty="0" smtClean="0">
                <a:solidFill>
                  <a:srgbClr val="C00000"/>
                </a:solidFill>
              </a:rPr>
              <a:t>„didelės“ </a:t>
            </a:r>
            <a:r>
              <a:rPr lang="lt-LT" sz="4000" b="1" dirty="0" smtClean="0">
                <a:solidFill>
                  <a:srgbClr val="002060"/>
                </a:solidFill>
              </a:rPr>
              <a:t>idėjos </a:t>
            </a:r>
          </a:p>
          <a:p>
            <a:pPr marL="0" indent="0" algn="ctr">
              <a:buNone/>
            </a:pPr>
            <a:r>
              <a:rPr lang="lt-LT" sz="4000" b="1" dirty="0" smtClean="0">
                <a:solidFill>
                  <a:srgbClr val="002060"/>
                </a:solidFill>
              </a:rPr>
              <a:t>per paskutinius </a:t>
            </a:r>
            <a:r>
              <a:rPr lang="en-US" sz="4000" b="1" dirty="0" smtClean="0">
                <a:solidFill>
                  <a:srgbClr val="002060"/>
                </a:solidFill>
              </a:rPr>
              <a:t>25 </a:t>
            </a:r>
            <a:r>
              <a:rPr lang="lt-LT" sz="4000" b="1" dirty="0" smtClean="0">
                <a:solidFill>
                  <a:srgbClr val="002060"/>
                </a:solidFill>
              </a:rPr>
              <a:t>-</a:t>
            </a:r>
            <a:r>
              <a:rPr lang="en-US" sz="4000" b="1" dirty="0" smtClean="0">
                <a:solidFill>
                  <a:srgbClr val="002060"/>
                </a:solidFill>
              </a:rPr>
              <a:t> 30 met</a:t>
            </a:r>
            <a:r>
              <a:rPr lang="lt-LT" sz="4000" b="1" dirty="0" smtClean="0">
                <a:solidFill>
                  <a:srgbClr val="002060"/>
                </a:solidFill>
              </a:rPr>
              <a:t>ų?</a:t>
            </a:r>
            <a:endParaRPr lang="lt-LT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4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b="1" dirty="0" smtClean="0"/>
              <a:t>„</a:t>
            </a:r>
            <a:r>
              <a:rPr lang="en-US" sz="4400" b="1" dirty="0" err="1" smtClean="0"/>
              <a:t>Didel</a:t>
            </a:r>
            <a:r>
              <a:rPr lang="lt-LT" sz="4400" b="1" dirty="0" smtClean="0"/>
              <a:t>ės“ idėjos – Dideli lūkesčiai</a:t>
            </a:r>
            <a:endParaRPr lang="lt-LT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lt-LT" sz="3600" b="1" dirty="0" smtClean="0">
                <a:solidFill>
                  <a:srgbClr val="002060"/>
                </a:solidFill>
              </a:rPr>
              <a:t>Nepriklausomybė</a:t>
            </a:r>
          </a:p>
          <a:p>
            <a:r>
              <a:rPr lang="lt-LT" sz="3600" b="1" dirty="0" smtClean="0">
                <a:solidFill>
                  <a:srgbClr val="002060"/>
                </a:solidFill>
              </a:rPr>
              <a:t>Rinkos Ekonomika</a:t>
            </a:r>
          </a:p>
          <a:p>
            <a:r>
              <a:rPr lang="lt-LT" sz="3600" b="1" dirty="0" smtClean="0">
                <a:solidFill>
                  <a:srgbClr val="002060"/>
                </a:solidFill>
              </a:rPr>
              <a:t>Žinių / Inovacijų Ekonomika</a:t>
            </a:r>
          </a:p>
          <a:p>
            <a:r>
              <a:rPr lang="lt-LT" sz="3600" b="1" dirty="0" smtClean="0">
                <a:solidFill>
                  <a:srgbClr val="002060"/>
                </a:solidFill>
              </a:rPr>
              <a:t>Europos Sąjunga</a:t>
            </a:r>
          </a:p>
          <a:p>
            <a:r>
              <a:rPr lang="lt-LT" sz="3600" b="1" dirty="0" smtClean="0">
                <a:solidFill>
                  <a:srgbClr val="002060"/>
                </a:solidFill>
              </a:rPr>
              <a:t>NATO</a:t>
            </a: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0928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780696"/>
          </a:xfrm>
        </p:spPr>
        <p:txBody>
          <a:bodyPr>
            <a:normAutofit/>
          </a:bodyPr>
          <a:lstStyle/>
          <a:p>
            <a:r>
              <a:rPr lang="lt-LT" sz="3600" b="1" dirty="0" smtClean="0"/>
              <a:t>Herbert Simon, Nobelio Premijos laureatas</a:t>
            </a:r>
            <a:endParaRPr lang="lt-LT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91880" y="2924944"/>
            <a:ext cx="5256584" cy="2156987"/>
          </a:xfrm>
        </p:spPr>
        <p:txBody>
          <a:bodyPr>
            <a:noAutofit/>
          </a:bodyPr>
          <a:lstStyle/>
          <a:p>
            <a:r>
              <a:rPr lang="lt-LT" sz="3600" b="1" dirty="0" smtClean="0">
                <a:solidFill>
                  <a:srgbClr val="002060"/>
                </a:solidFill>
              </a:rPr>
              <a:t>Ne </a:t>
            </a:r>
            <a:r>
              <a:rPr lang="lt-LT" sz="3600" b="1" u="sng" dirty="0" smtClean="0">
                <a:solidFill>
                  <a:srgbClr val="002060"/>
                </a:solidFill>
              </a:rPr>
              <a:t>Rinkos</a:t>
            </a:r>
            <a:r>
              <a:rPr lang="lt-LT" sz="3600" b="1" dirty="0" smtClean="0">
                <a:solidFill>
                  <a:srgbClr val="002060"/>
                </a:solidFill>
              </a:rPr>
              <a:t> Ekonomika, o </a:t>
            </a:r>
          </a:p>
          <a:p>
            <a:r>
              <a:rPr lang="lt-LT" sz="3600" b="1" i="1" dirty="0" smtClean="0">
                <a:solidFill>
                  <a:srgbClr val="C00000"/>
                </a:solidFill>
              </a:rPr>
              <a:t>Organizacijų</a:t>
            </a:r>
            <a:r>
              <a:rPr lang="lt-LT" sz="3600" b="1" dirty="0" smtClean="0">
                <a:solidFill>
                  <a:srgbClr val="C00000"/>
                </a:solidFill>
              </a:rPr>
              <a:t> </a:t>
            </a:r>
            <a:r>
              <a:rPr lang="lt-LT" sz="3600" b="1" dirty="0">
                <a:solidFill>
                  <a:srgbClr val="002060"/>
                </a:solidFill>
              </a:rPr>
              <a:t>Ekonomika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376264" cy="354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012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2463</TotalTime>
  <Words>285</Words>
  <Application>Microsoft Office PowerPoint</Application>
  <PresentationFormat>On-screen Show (4:3)</PresentationFormat>
  <Paragraphs>148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Projekto “Liekna Vyriausybė” pristatymas </vt:lpstr>
      <vt:lpstr>PowerPoint Presentation</vt:lpstr>
      <vt:lpstr>PowerPoint Presentation</vt:lpstr>
      <vt:lpstr>PowerPoint Presentation</vt:lpstr>
      <vt:lpstr>Kai  šalys  sutinka  idėjas ...</vt:lpstr>
      <vt:lpstr>Mokslininkų pareiga </vt:lpstr>
      <vt:lpstr>PowerPoint Presentation</vt:lpstr>
      <vt:lpstr>„Didelės“ idėjos – Dideli lūkesčiai</vt:lpstr>
      <vt:lpstr>Herbert Simon, Nobelio Premijos laureatas</vt:lpstr>
      <vt:lpstr>Organizacijų Ekonomikos išdavos</vt:lpstr>
      <vt:lpstr>Projekto turinys</vt:lpstr>
      <vt:lpstr>Experimentiniai diegimai institucijose </vt:lpstr>
      <vt:lpstr>Konferencijos Programa</vt:lpstr>
      <vt:lpstr>Konferencijos Programa</vt:lpstr>
      <vt:lpstr>Konferencijos Programa</vt:lpstr>
      <vt:lpstr>Konferencijos Programa</vt:lpstr>
      <vt:lpstr>Konferencijos Programa</vt:lpstr>
      <vt:lpstr>Konferencijos Programa</vt:lpstr>
      <vt:lpstr>Konferencijos Programa</vt:lpstr>
      <vt:lpstr>„Lieknos vyriausybės“ plėtra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Liekna vyriausybė</dc:title>
  <dc:creator>Egle</dc:creator>
  <cp:lastModifiedBy>M</cp:lastModifiedBy>
  <cp:revision>91</cp:revision>
  <dcterms:created xsi:type="dcterms:W3CDTF">2014-02-05T11:08:14Z</dcterms:created>
  <dcterms:modified xsi:type="dcterms:W3CDTF">2014-06-19T08:17:43Z</dcterms:modified>
</cp:coreProperties>
</file>